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3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AD0"/>
    <a:srgbClr val="48C4DA"/>
    <a:srgbClr val="7BD4E4"/>
    <a:srgbClr val="51C7DC"/>
    <a:srgbClr val="5ECBDE"/>
    <a:srgbClr val="69C9D8"/>
    <a:srgbClr val="4A6864"/>
    <a:srgbClr val="F1F5F7"/>
    <a:srgbClr val="2D3E22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7BB18-60DD-421D-9B69-A0CD187C11D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14BA1-8F7C-43E0-B8DE-431ECAC20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14BA1-8F7C-43E0-B8DE-431ECAC20F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8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14BA1-8F7C-43E0-B8DE-431ECAC20F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1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14BA1-8F7C-43E0-B8DE-431ECAC20F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5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6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5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786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3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91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32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3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2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E21A1-ADEC-449A-99FB-E466FE194B6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C08D3-815C-4FD7-A749-00C9B82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9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hyperlink" Target="https://tourhistoria.es/2018/11/8-de-noviembre-del-1973-se-inauguro-el-louvr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s://www.pngall.com/tourist-png/" TargetMode="External"/><Relationship Id="rId5" Type="http://schemas.openxmlformats.org/officeDocument/2006/relationships/hyperlink" Target="http://gn.wikipedia.org/wiki/Ta'%C3%A3nga:Eiffel_Tower_Paris_01.JPG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hyperlink" Target="https://commons.wikimedia.org/wiki/File:McDonald's_logo_Targ%C3%B3wek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3B2E78-5132-F64C-B5F4-230894A4ACE7}"/>
              </a:ext>
            </a:extLst>
          </p:cNvPr>
          <p:cNvSpPr txBox="1"/>
          <p:nvPr/>
        </p:nvSpPr>
        <p:spPr>
          <a:xfrm>
            <a:off x="834312" y="641292"/>
            <a:ext cx="10523375" cy="126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NEXT POINT OF INTEREST RECOMMENDATION WITH</a:t>
            </a:r>
          </a:p>
          <a:p>
            <a:pPr algn="ctr"/>
            <a:r>
              <a:rPr lang="en-US" sz="3800" dirty="0">
                <a:solidFill>
                  <a:schemeClr val="bg1"/>
                </a:solidFill>
              </a:rPr>
              <a:t>GRAPH RECURRENT NETWORK AND BEAM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D9718-3652-946E-E8DC-2203332ECF8C}"/>
                  </a:ext>
                </a:extLst>
              </p:cNvPr>
              <p:cNvSpPr txBox="1"/>
              <p:nvPr/>
            </p:nvSpPr>
            <p:spPr>
              <a:xfrm>
                <a:off x="760833" y="2494942"/>
                <a:ext cx="9115229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>
                    <a:solidFill>
                      <a:schemeClr val="bg1"/>
                    </a:solidFill>
                  </a:rPr>
                  <a:t>INPUT 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300" dirty="0">
                    <a:solidFill>
                      <a:schemeClr val="bg1"/>
                    </a:solidFill>
                  </a:rPr>
                  <a:t>A user </a:t>
                </a:r>
                <a14:m>
                  <m:oMath xmlns:m="http://schemas.openxmlformats.org/officeDocument/2006/math">
                    <m:r>
                      <a:rPr lang="it-IT" sz="3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it-IT" sz="3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3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300" dirty="0">
                    <a:solidFill>
                      <a:schemeClr val="bg1"/>
                    </a:solidFill>
                  </a:rPr>
                  <a:t>A sequence of visited POIs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it-IT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it-IT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3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it-IT" sz="33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300" b="1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300" dirty="0">
                  <a:solidFill>
                    <a:schemeClr val="bg1"/>
                  </a:solidFill>
                </a:endParaRPr>
              </a:p>
              <a:p>
                <a:r>
                  <a:rPr lang="en-US" sz="3300" dirty="0">
                    <a:solidFill>
                      <a:schemeClr val="bg1"/>
                    </a:solidFill>
                  </a:rPr>
                  <a:t>OUTPUT: </a:t>
                </a:r>
              </a:p>
              <a:p>
                <a:r>
                  <a:rPr lang="en-US" sz="3300" dirty="0">
                    <a:solidFill>
                      <a:schemeClr val="bg1"/>
                    </a:solidFill>
                  </a:rPr>
                  <a:t> A ranked set of POIs where the next visited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3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3300" b="1" dirty="0">
                  <a:solidFill>
                    <a:schemeClr val="bg1"/>
                  </a:solidFill>
                </a:endParaRPr>
              </a:p>
              <a:p>
                <a:r>
                  <a:rPr lang="en-US" sz="3300" dirty="0">
                    <a:solidFill>
                      <a:schemeClr val="bg1"/>
                    </a:solidFill>
                  </a:rPr>
                  <a:t> by user </a:t>
                </a:r>
                <a14:m>
                  <m:oMath xmlns:m="http://schemas.openxmlformats.org/officeDocument/2006/math">
                    <m:r>
                      <a:rPr lang="it-IT" sz="3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it-IT" sz="3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300" dirty="0">
                    <a:solidFill>
                      <a:schemeClr val="bg1"/>
                    </a:solidFill>
                  </a:rPr>
                  <a:t>is highly ranked.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ED9718-3652-946E-E8DC-2203332E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33" y="2494942"/>
                <a:ext cx="9115229" cy="3647152"/>
              </a:xfrm>
              <a:prstGeom prst="rect">
                <a:avLst/>
              </a:prstGeom>
              <a:blipFill>
                <a:blip r:embed="rId3"/>
                <a:stretch>
                  <a:fillRect l="-1806" t="-2170" b="-4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7D44DEE-0325-51EA-FE10-3A06837F8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7667426" y="2226124"/>
            <a:ext cx="1170888" cy="1346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4CD256-7FC9-D89F-6DBE-9B1E13DD9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96313" y="2520551"/>
            <a:ext cx="1433168" cy="954699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E303537-0EA8-23AF-E92C-36F9E841C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71309" y="3572553"/>
            <a:ext cx="1749386" cy="1166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78045C-C2F2-A3D5-D37B-6FF428E4DF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46002" y="4555214"/>
            <a:ext cx="1017186" cy="10171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A06DD9-5E45-A1A4-203A-89645334C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841" y="4954825"/>
            <a:ext cx="1034573" cy="10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A3B-D308-DC2C-B0E2-C9BC6E723855}"/>
              </a:ext>
            </a:extLst>
          </p:cNvPr>
          <p:cNvSpPr txBox="1"/>
          <p:nvPr/>
        </p:nvSpPr>
        <p:spPr>
          <a:xfrm>
            <a:off x="1198925" y="572343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Final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results</a:t>
            </a:r>
            <a:r>
              <a:rPr lang="it-IT" sz="3600" dirty="0">
                <a:solidFill>
                  <a:schemeClr val="bg1"/>
                </a:solidFill>
              </a:rPr>
              <a:t> with </a:t>
            </a:r>
            <a:r>
              <a:rPr lang="it-IT" sz="3600" dirty="0" err="1">
                <a:solidFill>
                  <a:schemeClr val="bg1"/>
                </a:solidFill>
              </a:rPr>
              <a:t>BeamSearch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43D8E-7C82-3D92-5C36-C2D6CFB2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29" y="1455614"/>
            <a:ext cx="7547142" cy="1992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9350A-2D47-5671-B777-A496EC564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11" y="4238368"/>
            <a:ext cx="2804689" cy="2431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477C2-CD3A-2390-DE8C-832DCF022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90" y="4238368"/>
            <a:ext cx="3195695" cy="2490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69BED7-B7D4-54FE-A995-BDEFEE0FC1DE}"/>
              </a:ext>
            </a:extLst>
          </p:cNvPr>
          <p:cNvSpPr txBox="1"/>
          <p:nvPr/>
        </p:nvSpPr>
        <p:spPr>
          <a:xfrm>
            <a:off x="2980132" y="3812069"/>
            <a:ext cx="655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i="1" dirty="0">
                <a:solidFill>
                  <a:schemeClr val="bg1"/>
                </a:solidFill>
              </a:rPr>
              <a:t>Impact of </a:t>
            </a:r>
            <a:r>
              <a:rPr lang="it-IT" sz="2400" i="1" dirty="0" err="1">
                <a:solidFill>
                  <a:schemeClr val="bg1"/>
                </a:solidFill>
              </a:rPr>
              <a:t>Beam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Width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choice</a:t>
            </a:r>
            <a:r>
              <a:rPr lang="it-IT" sz="2400" i="1" dirty="0">
                <a:solidFill>
                  <a:schemeClr val="bg1"/>
                </a:solidFill>
              </a:rPr>
              <a:t> and </a:t>
            </a:r>
            <a:r>
              <a:rPr lang="it-IT" sz="2400" i="1" dirty="0" err="1">
                <a:solidFill>
                  <a:schemeClr val="bg1"/>
                </a:solidFill>
              </a:rPr>
              <a:t>selectivity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layer</a:t>
            </a:r>
            <a:r>
              <a:rPr lang="it-IT" sz="2400" i="1" dirty="0">
                <a:solidFill>
                  <a:schemeClr val="bg1"/>
                </a:solidFill>
              </a:rPr>
              <a:t>:</a:t>
            </a:r>
            <a:endParaRPr lang="en-US" sz="24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E300-ABE7-B8CF-10FA-635C2AB3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4" y="286218"/>
            <a:ext cx="6651634" cy="147857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Thank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 for the </a:t>
            </a:r>
            <a:r>
              <a:rPr lang="it-IT" dirty="0" err="1">
                <a:solidFill>
                  <a:schemeClr val="bg1"/>
                </a:solidFill>
              </a:rPr>
              <a:t>attention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97230-7308-5FC0-E8B9-8BC50485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85" y="1887794"/>
            <a:ext cx="4047450" cy="404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2D5D7-3C7C-E0C6-B302-72F248B7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41" y="1887794"/>
            <a:ext cx="4047450" cy="404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D01FB-B2F6-9E48-832B-F64FF0A71F8A}"/>
              </a:ext>
            </a:extLst>
          </p:cNvPr>
          <p:cNvSpPr txBox="1"/>
          <p:nvPr/>
        </p:nvSpPr>
        <p:spPr>
          <a:xfrm>
            <a:off x="5150513" y="5947536"/>
            <a:ext cx="1887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i="1" dirty="0">
                <a:solidFill>
                  <a:schemeClr val="bg1"/>
                </a:solidFill>
              </a:rPr>
              <a:t>Made with DALL-E 3</a:t>
            </a:r>
            <a:endParaRPr lang="en-US" sz="16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2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5C8BC-A153-C89B-4E3B-12C6E235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68" y="0"/>
            <a:ext cx="5411945" cy="3094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E95DD-FB99-2174-F420-BCFE366E06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498" y="1407754"/>
                <a:ext cx="7486272" cy="5283717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/>
                    </a:solidFill>
                  </a:rPr>
                  <a:t>Each </a:t>
                </a:r>
                <a:r>
                  <a:rPr lang="it-IT" dirty="0" err="1">
                    <a:solidFill>
                      <a:schemeClr val="bg1"/>
                    </a:solidFill>
                  </a:rPr>
                  <a:t>visit</a:t>
                </a:r>
                <a:r>
                  <a:rPr lang="it-IT" dirty="0">
                    <a:solidFill>
                      <a:schemeClr val="bg1"/>
                    </a:solidFill>
                  </a:rPr>
                  <a:t> (dataset </a:t>
                </a:r>
                <a:r>
                  <a:rPr lang="it-IT" dirty="0" err="1">
                    <a:solidFill>
                      <a:schemeClr val="bg1"/>
                    </a:solidFill>
                  </a:rPr>
                  <a:t>row</a:t>
                </a:r>
                <a:r>
                  <a:rPr lang="it-IT" dirty="0">
                    <a:solidFill>
                      <a:schemeClr val="bg1"/>
                    </a:solidFill>
                  </a:rPr>
                  <a:t>) = </a:t>
                </a:r>
                <a:r>
                  <a:rPr lang="fr-FR" i="1" dirty="0">
                    <a:solidFill>
                      <a:schemeClr val="bg1"/>
                    </a:solidFill>
                  </a:rPr>
                  <a:t>user-id, venue-id, latitude, longitude, timestamp.</a:t>
                </a:r>
              </a:p>
              <a:p>
                <a:r>
                  <a:rPr lang="fr-FR" dirty="0" err="1">
                    <a:solidFill>
                      <a:schemeClr val="bg1"/>
                    </a:solidFill>
                  </a:rPr>
                  <a:t>Using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 dirty="0" err="1">
                    <a:solidFill>
                      <a:schemeClr val="bg1"/>
                    </a:solidFill>
                  </a:rPr>
                  <a:t>its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 dirty="0" err="1">
                    <a:solidFill>
                      <a:schemeClr val="bg1"/>
                    </a:solidFill>
                  </a:rPr>
                  <a:t>geographical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coordinates, we map each venue to its corresponding geocells at precisions of 2, 3, 4, 5, 6.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For a given venue, each higher-precision geocell </a:t>
                </a:r>
                <a:r>
                  <a:rPr lang="en-US" u="sng" dirty="0">
                    <a:solidFill>
                      <a:schemeClr val="bg1"/>
                    </a:solidFill>
                  </a:rPr>
                  <a:t>is nested </a:t>
                </a:r>
                <a:r>
                  <a:rPr lang="en-US" dirty="0">
                    <a:solidFill>
                      <a:schemeClr val="bg1"/>
                    </a:solidFill>
                  </a:rPr>
                  <a:t>within the corresponding lower-precision geocell.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Build the sequences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@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2,…,6</m:t>
                          </m:r>
                        </m:e>
                      </m:d>
                    </m:oMath>
                  </m:oMathPara>
                </a14:m>
                <a:endParaRPr lang="it-IT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bg1"/>
                    </a:solidFill>
                  </a:rPr>
                  <a:t>   </a:t>
                </a:r>
                <a:r>
                  <a:rPr lang="it-IT" dirty="0" err="1">
                    <a:solidFill>
                      <a:schemeClr val="bg1"/>
                    </a:solidFill>
                  </a:rPr>
                  <a:t>according</a:t>
                </a:r>
                <a:r>
                  <a:rPr lang="it-IT" dirty="0">
                    <a:solidFill>
                      <a:schemeClr val="bg1"/>
                    </a:solidFill>
                  </a:rPr>
                  <a:t> to POIs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E95DD-FB99-2174-F420-BCFE366E0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498" y="1407754"/>
                <a:ext cx="7486272" cy="5283717"/>
              </a:xfrm>
              <a:blipFill>
                <a:blip r:embed="rId3"/>
                <a:stretch>
                  <a:fillRect l="-1710" t="-1615" r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BC0078-921D-9D23-E012-6DA2B279192F}"/>
              </a:ext>
            </a:extLst>
          </p:cNvPr>
          <p:cNvSpPr txBox="1"/>
          <p:nvPr/>
        </p:nvSpPr>
        <p:spPr>
          <a:xfrm>
            <a:off x="915755" y="692731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GeoHash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Cells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2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D860FC-82CA-CEB3-C6C5-0A680F586609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Geo-</a:t>
            </a:r>
            <a:r>
              <a:rPr lang="it-IT" sz="3600" dirty="0" err="1">
                <a:solidFill>
                  <a:schemeClr val="bg1"/>
                </a:solidFill>
              </a:rPr>
              <a:t>Hierarchical</a:t>
            </a:r>
            <a:r>
              <a:rPr lang="it-IT" sz="3600" dirty="0">
                <a:solidFill>
                  <a:schemeClr val="bg1"/>
                </a:solidFill>
              </a:rPr>
              <a:t> Tree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7D794D-2C54-5E9F-DB83-4EC303363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2" y="1530577"/>
            <a:ext cx="5002561" cy="41798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7C1B70-3C8A-4876-9875-DB446184DA25}"/>
              </a:ext>
            </a:extLst>
          </p:cNvPr>
          <p:cNvSpPr txBox="1"/>
          <p:nvPr/>
        </p:nvSpPr>
        <p:spPr>
          <a:xfrm>
            <a:off x="5860713" y="1341084"/>
            <a:ext cx="6058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Each node in the tree represents a geocell. Nodes at a particular level represent geocells of the same precision.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Nodes at a higher precision level are children of nodes at the immediate lower precision level if they are </a:t>
            </a:r>
            <a:r>
              <a:rPr lang="en-US" sz="2400" u="sng" dirty="0">
                <a:solidFill>
                  <a:schemeClr val="bg1"/>
                </a:solidFill>
              </a:rPr>
              <a:t>geographically contained </a:t>
            </a:r>
            <a:r>
              <a:rPr lang="en-US" sz="2400" dirty="0">
                <a:solidFill>
                  <a:schemeClr val="bg1"/>
                </a:solidFill>
              </a:rPr>
              <a:t>within the parent node’s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continues down to the leaves representing individual POIs.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3EF381-3458-56DD-6C56-2D38347EABC0}"/>
                  </a:ext>
                </a:extLst>
              </p:cNvPr>
              <p:cNvSpPr txBox="1"/>
              <p:nvPr/>
            </p:nvSpPr>
            <p:spPr>
              <a:xfrm>
                <a:off x="2174691" y="5783126"/>
                <a:ext cx="7842617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@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@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@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3EF381-3458-56DD-6C56-2D38347E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691" y="5783126"/>
                <a:ext cx="784261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93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E87B4B-9FFB-C177-8C21-4D5DE4ADA3EA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Baseline: HMT-RN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DA66C5-5614-D2AA-6892-E85D2844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81" y="2409553"/>
            <a:ext cx="8538437" cy="691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15ED13-6003-E37B-64D9-BAB3BD9F8301}"/>
              </a:ext>
            </a:extLst>
          </p:cNvPr>
          <p:cNvSpPr txBox="1"/>
          <p:nvPr/>
        </p:nvSpPr>
        <p:spPr>
          <a:xfrm>
            <a:off x="1005235" y="1472748"/>
            <a:ext cx="925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Ma</a:t>
            </a:r>
            <a:r>
              <a:rPr lang="en-US" sz="2400" dirty="0">
                <a:solidFill>
                  <a:schemeClr val="bg1"/>
                </a:solidFill>
              </a:rPr>
              <a:t>p the </a:t>
            </a:r>
            <a:r>
              <a:rPr lang="en-US" sz="2400" u="sng" dirty="0">
                <a:solidFill>
                  <a:schemeClr val="bg1"/>
                </a:solidFill>
              </a:rPr>
              <a:t>user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u="sng" dirty="0">
                <a:solidFill>
                  <a:schemeClr val="bg1"/>
                </a:solidFill>
              </a:rPr>
              <a:t>previously visited POI </a:t>
            </a:r>
            <a:r>
              <a:rPr lang="en-US" sz="2400" dirty="0">
                <a:solidFill>
                  <a:schemeClr val="bg1"/>
                </a:solidFill>
              </a:rPr>
              <a:t>and corresponding </a:t>
            </a:r>
            <a:r>
              <a:rPr lang="en-US" sz="2400" u="sng" dirty="0">
                <a:solidFill>
                  <a:schemeClr val="bg1"/>
                </a:solidFill>
              </a:rPr>
              <a:t>geocells</a:t>
            </a:r>
            <a:r>
              <a:rPr lang="en-US" sz="2400" dirty="0">
                <a:solidFill>
                  <a:schemeClr val="bg1"/>
                </a:solidFill>
              </a:rPr>
              <a:t> to a vector representation via a learnable embedding layer: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BCF1D9-5EAA-3470-D122-515E6E72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30" y="4127465"/>
            <a:ext cx="3409062" cy="630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65AE1C-E8CD-6FB2-C43E-EFB31668E9BC}"/>
              </a:ext>
            </a:extLst>
          </p:cNvPr>
          <p:cNvSpPr txBox="1"/>
          <p:nvPr/>
        </p:nvSpPr>
        <p:spPr>
          <a:xfrm>
            <a:off x="866965" y="3356328"/>
            <a:ext cx="925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LSTM layer to learn the sequential dependencies among the POI sequence: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F68C58-F688-80EB-2953-39A93045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35" y="5415532"/>
            <a:ext cx="10305671" cy="635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46F1C7-A591-6823-9069-65B6F2B0EF0F}"/>
              </a:ext>
            </a:extLst>
          </p:cNvPr>
          <p:cNvSpPr txBox="1"/>
          <p:nvPr/>
        </p:nvSpPr>
        <p:spPr>
          <a:xfrm>
            <a:off x="1005235" y="4883225"/>
            <a:ext cx="925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Finally, we compute the probabilities of the next POI distribution as: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73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2C2A93-B8D8-5254-8033-401DF1068A88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Baseline: HMT-RN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966A6-F06E-D852-40AF-614FC88D263E}"/>
              </a:ext>
            </a:extLst>
          </p:cNvPr>
          <p:cNvSpPr txBox="1"/>
          <p:nvPr/>
        </p:nvSpPr>
        <p:spPr>
          <a:xfrm>
            <a:off x="1005235" y="1472748"/>
            <a:ext cx="925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Similarly</a:t>
            </a:r>
            <a:r>
              <a:rPr lang="it-IT" sz="2400" dirty="0">
                <a:solidFill>
                  <a:schemeClr val="bg1"/>
                </a:solidFill>
              </a:rPr>
              <a:t>, </a:t>
            </a:r>
            <a:r>
              <a:rPr lang="it-IT" sz="2400" dirty="0" err="1">
                <a:solidFill>
                  <a:schemeClr val="bg1"/>
                </a:solidFill>
              </a:rPr>
              <a:t>we</a:t>
            </a:r>
            <a:r>
              <a:rPr lang="it-IT" sz="2400" dirty="0">
                <a:solidFill>
                  <a:schemeClr val="bg1"/>
                </a:solidFill>
              </a:rPr>
              <a:t> model the </a:t>
            </a:r>
            <a:r>
              <a:rPr lang="it-IT" sz="2400" dirty="0" err="1">
                <a:solidFill>
                  <a:schemeClr val="bg1"/>
                </a:solidFill>
              </a:rPr>
              <a:t>distribution</a:t>
            </a:r>
            <a:r>
              <a:rPr lang="it-IT" sz="2400" dirty="0">
                <a:solidFill>
                  <a:schemeClr val="bg1"/>
                </a:solidFill>
              </a:rPr>
              <a:t> of </a:t>
            </a:r>
            <a:r>
              <a:rPr lang="it-IT" sz="2400" dirty="0" err="1">
                <a:solidFill>
                  <a:schemeClr val="bg1"/>
                </a:solidFill>
              </a:rPr>
              <a:t>GeoHash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cell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at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each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precision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B8E4E-A07E-07EC-6C8D-144EEC0F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415941"/>
            <a:ext cx="9987280" cy="856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760CD-FD25-E7C7-7FB5-085B97397483}"/>
              </a:ext>
            </a:extLst>
          </p:cNvPr>
          <p:cNvSpPr txBox="1"/>
          <p:nvPr/>
        </p:nvSpPr>
        <p:spPr>
          <a:xfrm>
            <a:off x="1046480" y="3581400"/>
            <a:ext cx="9575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Considering the grid cell of a specific precision associated to the previous visited POI to compute the probability of the next grid cell at the same precision.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4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42244-4894-DDD1-DF04-3E97984FFDA5}"/>
                  </a:ext>
                </a:extLst>
              </p:cNvPr>
              <p:cNvSpPr txBox="1"/>
              <p:nvPr/>
            </p:nvSpPr>
            <p:spPr>
              <a:xfrm>
                <a:off x="915755" y="1612789"/>
                <a:ext cx="10378174" cy="4188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We define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Spatial Graph SG </a:t>
                </a:r>
                <a:r>
                  <a:rPr lang="en-US" sz="2400" dirty="0">
                    <a:solidFill>
                      <a:schemeClr val="bg1"/>
                    </a:solidFill>
                  </a:rPr>
                  <a:t>with the set of POIs as vertices, and an edge between two POIs if they are within the same G@4 cell.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We partition each day of the week to 8 time slots of 3hrs each, with a total of 56 time slots.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Map each visit in the dataset to its corresponding time slot, such that each POI will have a set of mapped time slots: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it-IT" sz="2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Build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Temporal Graph TG: </a:t>
                </a:r>
                <a:r>
                  <a:rPr lang="en-US" sz="2400" dirty="0">
                    <a:solidFill>
                      <a:schemeClr val="bg1"/>
                    </a:solidFill>
                  </a:rPr>
                  <a:t>edge between two POIs if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42244-4894-DDD1-DF04-3E97984FF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55" y="1612789"/>
                <a:ext cx="10378174" cy="4188070"/>
              </a:xfrm>
              <a:prstGeom prst="rect">
                <a:avLst/>
              </a:prstGeom>
              <a:blipFill>
                <a:blip r:embed="rId3"/>
                <a:stretch>
                  <a:fillRect l="-763" t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6A5B6B-6B7F-1319-6C34-81E782E70945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Spatial</a:t>
            </a:r>
            <a:r>
              <a:rPr lang="it-IT" sz="3600" dirty="0">
                <a:solidFill>
                  <a:schemeClr val="bg1"/>
                </a:solidFill>
              </a:rPr>
              <a:t> &amp; </a:t>
            </a:r>
            <a:r>
              <a:rPr lang="it-IT" sz="3600" dirty="0" err="1">
                <a:solidFill>
                  <a:schemeClr val="bg1"/>
                </a:solidFill>
              </a:rPr>
              <a:t>Temporal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Graphs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90A21-AA40-22FE-74DD-31276F2E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803" y="4686344"/>
            <a:ext cx="2002441" cy="111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54A3-0FB6-18D1-812B-CF9FC8F10E1F}"/>
              </a:ext>
            </a:extLst>
          </p:cNvPr>
          <p:cNvSpPr txBox="1"/>
          <p:nvPr/>
        </p:nvSpPr>
        <p:spPr>
          <a:xfrm>
            <a:off x="9806529" y="4983600"/>
            <a:ext cx="24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≥ 0.9</a:t>
            </a:r>
          </a:p>
        </p:txBody>
      </p:sp>
    </p:spTree>
    <p:extLst>
      <p:ext uri="{BB962C8B-B14F-4D97-AF65-F5344CB8AC3E}">
        <p14:creationId xmlns:p14="http://schemas.microsoft.com/office/powerpoint/2010/main" val="343418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EE23B2-DCF4-0FDD-7599-FF17586F10C0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The model: HMT-GRN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1C927-050C-74A7-23B1-B10AFA4DE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8" y="1637499"/>
            <a:ext cx="10719104" cy="704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0AF3E-B9F9-D41B-6CA7-19CBA7AD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39" y="2705831"/>
            <a:ext cx="2680233" cy="377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79050B-BA4A-C3C5-52E7-B59F48FFEE23}"/>
                  </a:ext>
                </a:extLst>
              </p:cNvPr>
              <p:cNvSpPr txBox="1"/>
              <p:nvPr/>
            </p:nvSpPr>
            <p:spPr>
              <a:xfrm>
                <a:off x="736448" y="2651447"/>
                <a:ext cx="992425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/>
                    </a:solidFill>
                  </a:rPr>
                  <a:t>D-GAT: A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variant</a:t>
                </a:r>
                <a:r>
                  <a:rPr lang="it-IT" sz="2400" dirty="0">
                    <a:solidFill>
                      <a:schemeClr val="bg1"/>
                    </a:solidFill>
                  </a:rPr>
                  <a:t> of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Graph</a:t>
                </a:r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Attention</a:t>
                </a:r>
                <a:r>
                  <a:rPr lang="it-IT" sz="2400" dirty="0">
                    <a:solidFill>
                      <a:schemeClr val="bg1"/>
                    </a:solidFill>
                  </a:rPr>
                  <a:t> Module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where</a:t>
                </a:r>
                <a:r>
                  <a:rPr lang="it-IT" sz="24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it-IT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/>
                    </a:solidFill>
                  </a:rPr>
                  <a:t>A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ttention</a:t>
                </a:r>
                <a:r>
                  <a:rPr lang="en-US" sz="2400" dirty="0">
                    <a:solidFill>
                      <a:schemeClr val="bg1"/>
                    </a:solidFill>
                  </a:rPr>
                  <a:t> weights between each dimension of the hidden representation for the current node-POI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one of its neighbors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it-IT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24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4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The LSTM of the baseline is extended by concatenating the two node representations produced for the Spatial and Temporal Graph:</a:t>
                </a:r>
                <a:endParaRPr lang="it-IT" sz="2400" b="1" dirty="0">
                  <a:solidFill>
                    <a:schemeClr val="bg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 err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79050B-BA4A-C3C5-52E7-B59F48FFE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8" y="2651447"/>
                <a:ext cx="9924252" cy="3046988"/>
              </a:xfrm>
              <a:prstGeom prst="rect">
                <a:avLst/>
              </a:prstGeom>
              <a:blipFill>
                <a:blip r:embed="rId4"/>
                <a:stretch>
                  <a:fillRect l="-860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9145F7-F5BC-85A6-0B84-74AC3AA21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361" y="5384736"/>
            <a:ext cx="4890932" cy="5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2633CF-1A28-B3E1-B158-99739D131AFE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bg1"/>
                </a:solidFill>
              </a:rPr>
              <a:t>GeoTree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search</a:t>
            </a:r>
            <a:r>
              <a:rPr lang="it-IT" sz="3600" dirty="0">
                <a:solidFill>
                  <a:schemeClr val="bg1"/>
                </a:solidFill>
              </a:rPr>
              <a:t> strategies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90E16-6A4D-E94F-3E61-0377DD29C1E0}"/>
                  </a:ext>
                </a:extLst>
              </p:cNvPr>
              <p:cNvSpPr txBox="1"/>
              <p:nvPr/>
            </p:nvSpPr>
            <p:spPr>
              <a:xfrm>
                <a:off x="845044" y="1587880"/>
                <a:ext cx="1050191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it-IT" sz="2400" dirty="0" err="1">
                    <a:solidFill>
                      <a:schemeClr val="bg1"/>
                    </a:solidFill>
                  </a:rPr>
                  <a:t>Assign</a:t>
                </a:r>
                <a:r>
                  <a:rPr lang="it-IT" sz="2400" dirty="0">
                    <a:solidFill>
                      <a:schemeClr val="bg1"/>
                    </a:solidFill>
                  </a:rPr>
                  <a:t> the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predicted</a:t>
                </a:r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it-IT" sz="2400" dirty="0">
                    <a:solidFill>
                      <a:schemeClr val="bg1"/>
                    </a:solidFill>
                  </a:rPr>
                  <a:t> to the Geo-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Hierarchical</a:t>
                </a:r>
                <a:r>
                  <a:rPr lang="it-IT" sz="2400" dirty="0">
                    <a:solidFill>
                      <a:schemeClr val="bg1"/>
                    </a:solidFill>
                  </a:rPr>
                  <a:t> Tree. Traverse the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tree</a:t>
                </a:r>
                <a:r>
                  <a:rPr lang="it-IT" sz="2400" dirty="0">
                    <a:solidFill>
                      <a:schemeClr val="bg1"/>
                    </a:solidFill>
                  </a:rPr>
                  <a:t> to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find</a:t>
                </a:r>
                <a:r>
                  <a:rPr lang="it-IT" sz="2400" dirty="0">
                    <a:solidFill>
                      <a:schemeClr val="bg1"/>
                    </a:solidFill>
                  </a:rPr>
                  <a:t> the POI with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highest</a:t>
                </a:r>
                <a:r>
                  <a:rPr lang="it-IT" sz="2400" dirty="0">
                    <a:solidFill>
                      <a:schemeClr val="bg1"/>
                    </a:solidFill>
                  </a:rPr>
                  <a:t> joint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probability</a:t>
                </a:r>
                <a:r>
                  <a:rPr lang="it-IT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l"/>
                <a:endParaRPr lang="it-IT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 err="1">
                    <a:solidFill>
                      <a:schemeClr val="bg1"/>
                    </a:solidFill>
                  </a:rPr>
                  <a:t>Heuristic</a:t>
                </a:r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bg1"/>
                    </a:solidFill>
                  </a:rPr>
                  <a:t>method</a:t>
                </a:r>
                <a:r>
                  <a:rPr lang="it-IT" sz="2400" dirty="0">
                    <a:solidFill>
                      <a:schemeClr val="bg1"/>
                    </a:solidFill>
                  </a:rPr>
                  <a:t>: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Beam</a:t>
                </a:r>
                <a:r>
                  <a:rPr lang="it-IT" sz="2400" b="1" dirty="0">
                    <a:solidFill>
                      <a:schemeClr val="bg1"/>
                    </a:solidFill>
                  </a:rPr>
                  <a:t> </a:t>
                </a:r>
                <a:r>
                  <a:rPr lang="it-IT" sz="2400" b="1" dirty="0" err="1">
                    <a:solidFill>
                      <a:schemeClr val="bg1"/>
                    </a:solidFill>
                  </a:rPr>
                  <a:t>Search</a:t>
                </a:r>
                <a:r>
                  <a:rPr lang="it-IT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explores a graph by expanding the most promising nodes, the one with </a:t>
                </a:r>
                <a:r>
                  <a:rPr lang="en-US" sz="2400" u="sng" dirty="0">
                    <a:solidFill>
                      <a:schemeClr val="bg1"/>
                    </a:solidFill>
                  </a:rPr>
                  <a:t>highest current joint probability.</a:t>
                </a:r>
                <a:endParaRPr lang="it-IT" sz="2400" u="sng" dirty="0">
                  <a:solidFill>
                    <a:schemeClr val="bg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Low memory consumption by only keeping a fixed number of best candidates at each level, known as the </a:t>
                </a:r>
                <a:r>
                  <a:rPr lang="en-US" sz="2400" u="sng" dirty="0">
                    <a:solidFill>
                      <a:schemeClr val="bg1"/>
                    </a:solidFill>
                  </a:rPr>
                  <a:t>beam width</a:t>
                </a:r>
                <a:r>
                  <a:rPr lang="en-US" sz="2400" dirty="0">
                    <a:solidFill>
                      <a:schemeClr val="bg1"/>
                    </a:solidFill>
                  </a:rPr>
                  <a:t>, while also increasing search speed.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When to search ? 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Selectivity layer</a:t>
                </a:r>
                <a:r>
                  <a:rPr lang="en-US" sz="2400" dirty="0">
                    <a:solidFill>
                      <a:schemeClr val="bg1"/>
                    </a:solidFill>
                  </a:rPr>
                  <a:t>: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90E16-6A4D-E94F-3E61-0377DD29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44" y="1587880"/>
                <a:ext cx="10501911" cy="3785652"/>
              </a:xfrm>
              <a:prstGeom prst="rect">
                <a:avLst/>
              </a:prstGeom>
              <a:blipFill>
                <a:blip r:embed="rId2"/>
                <a:stretch>
                  <a:fillRect l="-813"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B6C013D-57CA-FC8A-F107-21F46750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0" y="68957"/>
            <a:ext cx="1781345" cy="148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0E005-E353-2FEE-F06A-B12F9AE30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546" y="4742835"/>
            <a:ext cx="5752379" cy="75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7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D6E67F-9B1C-2618-77D9-AF4B89DBD9D1}"/>
              </a:ext>
            </a:extLst>
          </p:cNvPr>
          <p:cNvSpPr txBox="1"/>
          <p:nvPr/>
        </p:nvSpPr>
        <p:spPr>
          <a:xfrm>
            <a:off x="915755" y="690329"/>
            <a:ext cx="897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Training: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16F71-6110-6A55-62E9-1FB7324FA2E4}"/>
              </a:ext>
            </a:extLst>
          </p:cNvPr>
          <p:cNvSpPr txBox="1"/>
          <p:nvPr/>
        </p:nvSpPr>
        <p:spPr>
          <a:xfrm>
            <a:off x="974630" y="1604307"/>
            <a:ext cx="7725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Multitask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loss</a:t>
            </a:r>
            <a:r>
              <a:rPr lang="it-IT" sz="2400" dirty="0">
                <a:solidFill>
                  <a:schemeClr val="bg1"/>
                </a:solidFill>
              </a:rPr>
              <a:t>:                          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Cross-Entropy loss for tasks from G@4 to POI.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Focal Loss for tasks G@2, G@3 due to strong imbalance.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D40E1-3997-3A4F-317F-4E6B04F1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14" y="1706782"/>
            <a:ext cx="3383828" cy="351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B13A7F-C728-4BFE-84C4-1D37290D4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896" y="1604307"/>
            <a:ext cx="1630202" cy="652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3E532-30CA-DB54-A248-DD17B4794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2" y="3698865"/>
            <a:ext cx="6584497" cy="1938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F785A1-A0ED-2C4E-E31E-12178200B3FA}"/>
              </a:ext>
            </a:extLst>
          </p:cNvPr>
          <p:cNvSpPr txBox="1"/>
          <p:nvPr/>
        </p:nvSpPr>
        <p:spPr>
          <a:xfrm>
            <a:off x="956933" y="5629706"/>
            <a:ext cx="6231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Performance during training for different </a:t>
            </a:r>
            <a:r>
              <a:rPr lang="en-US" i="1" dirty="0" err="1">
                <a:solidFill>
                  <a:schemeClr val="bg1"/>
                </a:solidFill>
              </a:rPr>
              <a:t>hdim</a:t>
            </a:r>
            <a:r>
              <a:rPr lang="en-US" i="1" dirty="0">
                <a:solidFill>
                  <a:schemeClr val="bg1"/>
                </a:solidFill>
              </a:rPr>
              <a:t> and embedding sizes.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7A69FE-9130-9A1D-8342-81CFE8E55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54" y="3841531"/>
            <a:ext cx="3270321" cy="1788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1EF34D-3C24-23A7-AEC2-110C1D17610B}"/>
              </a:ext>
            </a:extLst>
          </p:cNvPr>
          <p:cNvSpPr txBox="1"/>
          <p:nvPr/>
        </p:nvSpPr>
        <p:spPr>
          <a:xfrm>
            <a:off x="8143591" y="5464675"/>
            <a:ext cx="3362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V</a:t>
            </a:r>
            <a:r>
              <a:rPr lang="en-US" i="1" dirty="0" err="1">
                <a:solidFill>
                  <a:schemeClr val="bg1"/>
                </a:solidFill>
              </a:rPr>
              <a:t>alidation</a:t>
            </a:r>
            <a:r>
              <a:rPr lang="en-US" i="1" dirty="0">
                <a:solidFill>
                  <a:schemeClr val="bg1"/>
                </a:solidFill>
              </a:rPr>
              <a:t> accuracy (raw POI task) of the best model of each size.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2E4C23-D957-2172-56A8-CA96839BC554}"/>
              </a:ext>
            </a:extLst>
          </p:cNvPr>
          <p:cNvCxnSpPr/>
          <p:nvPr/>
        </p:nvCxnSpPr>
        <p:spPr>
          <a:xfrm>
            <a:off x="7716993" y="3644986"/>
            <a:ext cx="0" cy="26280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96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6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608</Words>
  <Application>Microsoft Office PowerPoint</Application>
  <PresentationFormat>Widescreen</PresentationFormat>
  <Paragraphs>68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Danese</dc:creator>
  <cp:lastModifiedBy>Francesco Danese</cp:lastModifiedBy>
  <cp:revision>4</cp:revision>
  <dcterms:created xsi:type="dcterms:W3CDTF">2024-06-04T18:49:34Z</dcterms:created>
  <dcterms:modified xsi:type="dcterms:W3CDTF">2024-06-05T17:36:47Z</dcterms:modified>
</cp:coreProperties>
</file>